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384" r:id="rId3"/>
    <p:sldId id="380" r:id="rId4"/>
    <p:sldId id="381" r:id="rId5"/>
    <p:sldId id="382" r:id="rId6"/>
    <p:sldId id="257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Jineth Rodriguez Reyes" initials="AJRR" lastIdx="2" clrIdx="0">
    <p:extLst>
      <p:ext uri="{19B8F6BF-5375-455C-9EA6-DF929625EA0E}">
        <p15:presenceInfo xmlns:p15="http://schemas.microsoft.com/office/powerpoint/2012/main" userId="S::arodriguezr@ins.gov.co::ba13e2bd-aa42-4567-bf28-2b8d385d0ce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C356"/>
    <a:srgbClr val="165C8A"/>
    <a:srgbClr val="8C2A87"/>
    <a:srgbClr val="3FC0F0"/>
    <a:srgbClr val="E4E4E6"/>
    <a:srgbClr val="DFDDED"/>
    <a:srgbClr val="00B0F0"/>
    <a:srgbClr val="006950"/>
    <a:srgbClr val="F42D63"/>
    <a:srgbClr val="0166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4249" autoAdjust="0"/>
  </p:normalViewPr>
  <p:slideViewPr>
    <p:cSldViewPr snapToGrid="0">
      <p:cViewPr varScale="1">
        <p:scale>
          <a:sx n="86" d="100"/>
          <a:sy n="86" d="100"/>
        </p:scale>
        <p:origin x="6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27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13EEF7-E320-504A-B82E-44218C3D9CAE}" type="datetimeFigureOut">
              <a:rPr lang="es-ES_tradnl" smtClean="0"/>
              <a:t>14/10/2020</a:t>
            </a:fld>
            <a:endParaRPr lang="es-ES_trad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A705A-C9F8-FA4E-8672-B753276AF98F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65564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A705A-C9F8-FA4E-8672-B753276AF98F}" type="slidenum">
              <a:rPr lang="es-ES_tradnl" smtClean="0"/>
              <a:t>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931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17ECE-DE93-4EA6-861F-3B204A19DE6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541319"/>
            <a:ext cx="9144000" cy="1662546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Título de la presentación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9D3FB3-359F-46C2-860A-1525058E02A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455886"/>
            <a:ext cx="9144000" cy="1769424"/>
          </a:xfrm>
        </p:spPr>
        <p:txBody>
          <a:bodyPr>
            <a:normAutofit/>
          </a:bodyPr>
          <a:lstStyle>
            <a:lvl1pPr marL="0" indent="0" algn="ctr"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Incluir Presentador, </a:t>
            </a:r>
            <a:r>
              <a:rPr lang="es-CO" dirty="0"/>
              <a:t>Dependencia, Evento (Si corresponde), Fecha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3481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ional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418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424460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ordin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8834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gil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787032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erv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6975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c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73684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cit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CE365-2412-40EC-A1F3-CF3447CAF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86230"/>
            <a:ext cx="10515600" cy="137945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E63BDAB-2BFA-454D-A372-B2C86A22BAD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2550025"/>
            <a:ext cx="5057775" cy="365760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84292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D9F9267-4CE5-48EE-8E58-1EABD078F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C89073-E011-4938-80E8-B06957275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7227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2B8BC-20E2-2C44-81F2-E88C22BF33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0418" y="2541319"/>
            <a:ext cx="8271164" cy="3142508"/>
          </a:xfrm>
        </p:spPr>
        <p:txBody>
          <a:bodyPr>
            <a:noAutofit/>
          </a:bodyPr>
          <a:lstStyle/>
          <a:p>
            <a:br>
              <a:rPr lang="es-ES_tradnl" sz="3200" dirty="0"/>
            </a:br>
            <a:br>
              <a:rPr lang="es-ES_tradnl" sz="3200" dirty="0"/>
            </a:br>
            <a:r>
              <a:rPr lang="es-ES_tradnl" sz="3200" dirty="0"/>
              <a:t>TALLER DE VIGILANCIA: Retos para la vigilancia en tiempos de Covid-19.</a:t>
            </a:r>
            <a:br>
              <a:rPr lang="es-ES_tradnl" sz="3200" dirty="0"/>
            </a:br>
            <a:br>
              <a:rPr lang="es-ES_tradnl" sz="3200" dirty="0"/>
            </a:br>
            <a:r>
              <a:rPr lang="es-ES_tradnl" sz="3200" dirty="0"/>
              <a:t>EXPOSICIÓN RABICA</a:t>
            </a:r>
          </a:p>
        </p:txBody>
      </p:sp>
    </p:spTree>
    <p:extLst>
      <p:ext uri="{BB962C8B-B14F-4D97-AF65-F5344CB8AC3E}">
        <p14:creationId xmlns:p14="http://schemas.microsoft.com/office/powerpoint/2010/main" val="3397491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">
            <a:extLst>
              <a:ext uri="{FF2B5EF4-FFF2-40B4-BE49-F238E27FC236}">
                <a16:creationId xmlns:a16="http://schemas.microsoft.com/office/drawing/2014/main" id="{67FFEA27-7CD0-4CEA-862E-6D5C00321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791" y="226509"/>
            <a:ext cx="9434732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s-CO" altLang="es-CO" dirty="0"/>
              <a:t>Comportamiento notificación de casos de APTR Colombia 2018 - 2020</a:t>
            </a:r>
            <a:br>
              <a:rPr lang="es-CO" altLang="es-CO" dirty="0"/>
            </a:br>
            <a:endParaRPr lang="es-CO" dirty="0"/>
          </a:p>
        </p:txBody>
      </p:sp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B6B45339-F6CB-45E4-87AD-FAE8CC7D5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07029"/>
              </p:ext>
            </p:extLst>
          </p:nvPr>
        </p:nvGraphicFramePr>
        <p:xfrm>
          <a:off x="3692689" y="5083029"/>
          <a:ext cx="4097802" cy="136390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6074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0976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PERIODO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N° DE CASOS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976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Acumulado</a:t>
                      </a:r>
                      <a:r>
                        <a:rPr lang="es-CO" sz="1400" baseline="0" dirty="0"/>
                        <a:t> a SE 40 2018 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104 466</a:t>
                      </a:r>
                      <a:endParaRPr lang="es-C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976"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Acumulado</a:t>
                      </a:r>
                      <a:r>
                        <a:rPr lang="es-CO" sz="1400" baseline="0" dirty="0"/>
                        <a:t> a SE 40 2019 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109 1243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dirty="0"/>
                        <a:t>Acumulado</a:t>
                      </a:r>
                      <a:r>
                        <a:rPr lang="es-CO" sz="1400" baseline="0" dirty="0"/>
                        <a:t> a SE 40 2020</a:t>
                      </a:r>
                      <a:endParaRPr lang="es-C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80 268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9" name="Imagen 18">
            <a:extLst>
              <a:ext uri="{FF2B5EF4-FFF2-40B4-BE49-F238E27FC236}">
                <a16:creationId xmlns:a16="http://schemas.microsoft.com/office/drawing/2014/main" id="{2F1BE261-3B83-45B0-AE6D-118E64BC7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9730" y="917455"/>
            <a:ext cx="9151404" cy="4045679"/>
          </a:xfrm>
          <a:prstGeom prst="rect">
            <a:avLst/>
          </a:prstGeom>
        </p:spPr>
      </p:pic>
      <p:sp>
        <p:nvSpPr>
          <p:cNvPr id="20" name="Flecha: hacia abajo 19">
            <a:extLst>
              <a:ext uri="{FF2B5EF4-FFF2-40B4-BE49-F238E27FC236}">
                <a16:creationId xmlns:a16="http://schemas.microsoft.com/office/drawing/2014/main" id="{9FECC1B3-76AB-4163-8EC3-F1A868AE55C7}"/>
              </a:ext>
            </a:extLst>
          </p:cNvPr>
          <p:cNvSpPr/>
          <p:nvPr/>
        </p:nvSpPr>
        <p:spPr>
          <a:xfrm>
            <a:off x="7999078" y="5800602"/>
            <a:ext cx="457023" cy="681951"/>
          </a:xfrm>
          <a:prstGeom prst="downArrow">
            <a:avLst/>
          </a:prstGeom>
          <a:solidFill>
            <a:srgbClr val="FF4D4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B1D7CC9D-6FFB-4649-8845-49849F0F570A}"/>
              </a:ext>
            </a:extLst>
          </p:cNvPr>
          <p:cNvSpPr txBox="1"/>
          <p:nvPr/>
        </p:nvSpPr>
        <p:spPr>
          <a:xfrm>
            <a:off x="8586299" y="5800602"/>
            <a:ext cx="16209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b="1" dirty="0">
                <a:ln>
                  <a:solidFill>
                    <a:schemeClr val="tx1"/>
                  </a:solidFill>
                </a:ln>
                <a:solidFill>
                  <a:srgbClr val="FF4D4D"/>
                </a:solidFill>
                <a:latin typeface="Arial"/>
                <a:cs typeface="Arial"/>
              </a:rPr>
              <a:t>26,4 %</a:t>
            </a:r>
          </a:p>
        </p:txBody>
      </p:sp>
    </p:spTree>
    <p:extLst>
      <p:ext uri="{BB962C8B-B14F-4D97-AF65-F5344CB8AC3E}">
        <p14:creationId xmlns:p14="http://schemas.microsoft.com/office/powerpoint/2010/main" val="3901334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F2775D6-5C10-4C83-9C00-EB0BA58A396A}"/>
              </a:ext>
            </a:extLst>
          </p:cNvPr>
          <p:cNvSpPr txBox="1">
            <a:spLocks/>
          </p:cNvSpPr>
          <p:nvPr/>
        </p:nvSpPr>
        <p:spPr>
          <a:xfrm>
            <a:off x="1960417" y="222118"/>
            <a:ext cx="8271164" cy="65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_tradnl" sz="4000" dirty="0">
                <a:ln w="19050">
                  <a:solidFill>
                    <a:schemeClr val="tx1"/>
                  </a:solidFill>
                </a:ln>
                <a:solidFill>
                  <a:srgbClr val="93C356"/>
                </a:solidFill>
              </a:rPr>
              <a:t>INDICADORES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E3B30712-C306-4F83-AF14-A0BBD35A57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268" y="4789130"/>
            <a:ext cx="4033461" cy="465042"/>
          </a:xfrm>
        </p:spPr>
        <p:txBody>
          <a:bodyPr>
            <a:normAutofit fontScale="90000"/>
          </a:bodyPr>
          <a:lstStyle/>
          <a:p>
            <a:pPr algn="ctr"/>
            <a:r>
              <a:rPr lang="es-CO" altLang="es-CO" dirty="0"/>
              <a:t>Valor predictivo positivo</a:t>
            </a:r>
            <a:endParaRPr lang="es-CO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B3A62BE8-590E-4940-993D-6C8888EB020D}"/>
              </a:ext>
            </a:extLst>
          </p:cNvPr>
          <p:cNvSpPr txBox="1">
            <a:spLocks/>
          </p:cNvSpPr>
          <p:nvPr/>
        </p:nvSpPr>
        <p:spPr>
          <a:xfrm>
            <a:off x="6829682" y="1216657"/>
            <a:ext cx="4033461" cy="46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altLang="es-CO" dirty="0">
                <a:ln>
                  <a:solidFill>
                    <a:schemeClr val="tx1"/>
                  </a:solidFill>
                </a:ln>
                <a:solidFill>
                  <a:srgbClr val="165C8A"/>
                </a:solidFill>
              </a:rPr>
              <a:t>Exposiciones Graves</a:t>
            </a:r>
            <a:endParaRPr lang="es-CO" dirty="0">
              <a:ln>
                <a:solidFill>
                  <a:schemeClr val="tx1"/>
                </a:solidFill>
              </a:ln>
              <a:solidFill>
                <a:srgbClr val="165C8A"/>
              </a:solidFill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26A61192-441E-4386-9B17-2E581A6FD5DD}"/>
              </a:ext>
            </a:extLst>
          </p:cNvPr>
          <p:cNvSpPr txBox="1">
            <a:spLocks/>
          </p:cNvSpPr>
          <p:nvPr/>
        </p:nvSpPr>
        <p:spPr>
          <a:xfrm>
            <a:off x="746962" y="1216657"/>
            <a:ext cx="4033461" cy="46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altLang="es-CO" dirty="0">
                <a:ln>
                  <a:solidFill>
                    <a:schemeClr val="tx1"/>
                  </a:solidFill>
                </a:ln>
                <a:solidFill>
                  <a:srgbClr val="165C8A"/>
                </a:solidFill>
              </a:rPr>
              <a:t>Exposiciones Leves</a:t>
            </a:r>
            <a:endParaRPr lang="es-CO" dirty="0">
              <a:ln>
                <a:solidFill>
                  <a:schemeClr val="tx1"/>
                </a:solidFill>
              </a:ln>
              <a:solidFill>
                <a:srgbClr val="165C8A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5CEBC2F8-0CF0-4F73-A8DF-F7F55BD08AE3}"/>
              </a:ext>
            </a:extLst>
          </p:cNvPr>
          <p:cNvSpPr txBox="1"/>
          <p:nvPr/>
        </p:nvSpPr>
        <p:spPr>
          <a:xfrm>
            <a:off x="6829682" y="1837122"/>
            <a:ext cx="4181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Proporción de verdaderos casos con exposiciones graves captados del total de casos notificados</a:t>
            </a:r>
            <a:endParaRPr lang="es-CO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81BE3ED-4C32-416C-9B43-6D8E2B30416F}"/>
              </a:ext>
            </a:extLst>
          </p:cNvPr>
          <p:cNvSpPr txBox="1"/>
          <p:nvPr/>
        </p:nvSpPr>
        <p:spPr>
          <a:xfrm>
            <a:off x="672720" y="1837122"/>
            <a:ext cx="4181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Proporción de verdaderos casos con exposiciones leves captados del total de casos notificados</a:t>
            </a:r>
            <a:endParaRPr lang="es-CO" dirty="0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B0ADBE65-DB26-4E0D-B148-932E1FB35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866" y="3043332"/>
            <a:ext cx="4981575" cy="1152525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97146B70-3E8E-4B7A-A018-CA01B6D114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979" y="3043332"/>
            <a:ext cx="4543425" cy="1152525"/>
          </a:xfrm>
          <a:prstGeom prst="rect">
            <a:avLst/>
          </a:pr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AA32AB5F-D89F-4440-A656-E5B9E6F8F802}"/>
              </a:ext>
            </a:extLst>
          </p:cNvPr>
          <p:cNvSpPr txBox="1">
            <a:spLocks/>
          </p:cNvSpPr>
          <p:nvPr/>
        </p:nvSpPr>
        <p:spPr>
          <a:xfrm>
            <a:off x="1960417" y="5641343"/>
            <a:ext cx="7542631" cy="804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altLang="es-CO" sz="4000" dirty="0">
                <a:ln w="19050">
                  <a:solidFill>
                    <a:schemeClr val="tx1"/>
                  </a:solidFill>
                </a:ln>
                <a:solidFill>
                  <a:srgbClr val="93C356"/>
                </a:solidFill>
              </a:rPr>
              <a:t>Herramienta de Seguimiento</a:t>
            </a:r>
            <a:endParaRPr lang="es-CO" sz="4000" dirty="0">
              <a:ln w="19050">
                <a:solidFill>
                  <a:schemeClr val="tx1"/>
                </a:solidFill>
              </a:ln>
              <a:solidFill>
                <a:srgbClr val="93C3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858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7BAFB8DD-F9D0-4CE9-B2ED-5E6D06FAC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18" y="-2651"/>
            <a:ext cx="2923272" cy="6560562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FF2B7FFA-BD32-462C-B9FB-81C6AA1C6D03}"/>
              </a:ext>
            </a:extLst>
          </p:cNvPr>
          <p:cNvGrpSpPr/>
          <p:nvPr/>
        </p:nvGrpSpPr>
        <p:grpSpPr>
          <a:xfrm>
            <a:off x="3912846" y="545284"/>
            <a:ext cx="6942508" cy="6012627"/>
            <a:chOff x="2236597" y="937385"/>
            <a:chExt cx="6981825" cy="5781675"/>
          </a:xfrm>
        </p:grpSpPr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C433DA52-C1D9-4F07-9312-BBDBE0A2F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236597" y="937385"/>
              <a:ext cx="6981825" cy="5781675"/>
            </a:xfrm>
            <a:prstGeom prst="rect">
              <a:avLst/>
            </a:prstGeom>
          </p:spPr>
        </p:pic>
        <p:sp>
          <p:nvSpPr>
            <p:cNvPr id="13" name="CuadroTexto 22">
              <a:extLst>
                <a:ext uri="{FF2B5EF4-FFF2-40B4-BE49-F238E27FC236}">
                  <a16:creationId xmlns:a16="http://schemas.microsoft.com/office/drawing/2014/main" id="{2720E2D6-DC36-470B-B8F6-68E5CBC65079}"/>
                </a:ext>
              </a:extLst>
            </p:cNvPr>
            <p:cNvSpPr txBox="1"/>
            <p:nvPr/>
          </p:nvSpPr>
          <p:spPr>
            <a:xfrm>
              <a:off x="2866011" y="6003024"/>
              <a:ext cx="29385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s-CO" sz="1200" dirty="0"/>
                <a:t>Casos confirmados de rabia humana</a:t>
              </a:r>
            </a:p>
          </p:txBody>
        </p:sp>
        <p:sp>
          <p:nvSpPr>
            <p:cNvPr id="14" name="Triángulo isósceles 13">
              <a:extLst>
                <a:ext uri="{FF2B5EF4-FFF2-40B4-BE49-F238E27FC236}">
                  <a16:creationId xmlns:a16="http://schemas.microsoft.com/office/drawing/2014/main" id="{AE44F36F-F70F-4E60-A9DB-550671FAA981}"/>
                </a:ext>
              </a:extLst>
            </p:cNvPr>
            <p:cNvSpPr/>
            <p:nvPr/>
          </p:nvSpPr>
          <p:spPr>
            <a:xfrm>
              <a:off x="2674961" y="6003024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/>
            </a:p>
          </p:txBody>
        </p:sp>
        <p:sp>
          <p:nvSpPr>
            <p:cNvPr id="15" name="Triángulo isósceles 14">
              <a:extLst>
                <a:ext uri="{FF2B5EF4-FFF2-40B4-BE49-F238E27FC236}">
                  <a16:creationId xmlns:a16="http://schemas.microsoft.com/office/drawing/2014/main" id="{5D2CAFA1-A043-43D3-AF25-BAFEBB0187D6}"/>
                </a:ext>
              </a:extLst>
            </p:cNvPr>
            <p:cNvSpPr/>
            <p:nvPr/>
          </p:nvSpPr>
          <p:spPr>
            <a:xfrm>
              <a:off x="5079249" y="1405987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/>
            </a:p>
          </p:txBody>
        </p:sp>
        <p:sp>
          <p:nvSpPr>
            <p:cNvPr id="16" name="Triángulo isósceles 15">
              <a:extLst>
                <a:ext uri="{FF2B5EF4-FFF2-40B4-BE49-F238E27FC236}">
                  <a16:creationId xmlns:a16="http://schemas.microsoft.com/office/drawing/2014/main" id="{94EE0955-8F9E-4494-9AEA-7D67A69CD6B2}"/>
                </a:ext>
              </a:extLst>
            </p:cNvPr>
            <p:cNvSpPr/>
            <p:nvPr/>
          </p:nvSpPr>
          <p:spPr>
            <a:xfrm>
              <a:off x="4153476" y="3182478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/>
            </a:p>
          </p:txBody>
        </p:sp>
        <p:sp>
          <p:nvSpPr>
            <p:cNvPr id="17" name="Triángulo isósceles 16">
              <a:extLst>
                <a:ext uri="{FF2B5EF4-FFF2-40B4-BE49-F238E27FC236}">
                  <a16:creationId xmlns:a16="http://schemas.microsoft.com/office/drawing/2014/main" id="{0F255D1B-D58F-4E1C-9621-C8BC71981EE9}"/>
                </a:ext>
              </a:extLst>
            </p:cNvPr>
            <p:cNvSpPr/>
            <p:nvPr/>
          </p:nvSpPr>
          <p:spPr>
            <a:xfrm>
              <a:off x="4183044" y="3798905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18" name="Triángulo isósceles 17">
              <a:extLst>
                <a:ext uri="{FF2B5EF4-FFF2-40B4-BE49-F238E27FC236}">
                  <a16:creationId xmlns:a16="http://schemas.microsoft.com/office/drawing/2014/main" id="{77DC1D64-4D99-47DD-91FB-8EAE36B4BB58}"/>
                </a:ext>
              </a:extLst>
            </p:cNvPr>
            <p:cNvSpPr/>
            <p:nvPr/>
          </p:nvSpPr>
          <p:spPr>
            <a:xfrm>
              <a:off x="4142100" y="4140099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/>
            </a:p>
          </p:txBody>
        </p:sp>
        <p:sp>
          <p:nvSpPr>
            <p:cNvPr id="19" name="Triángulo isósceles 18">
              <a:extLst>
                <a:ext uri="{FF2B5EF4-FFF2-40B4-BE49-F238E27FC236}">
                  <a16:creationId xmlns:a16="http://schemas.microsoft.com/office/drawing/2014/main" id="{CE004B13-F25E-4628-AE33-C3AA11B0D9D7}"/>
                </a:ext>
              </a:extLst>
            </p:cNvPr>
            <p:cNvSpPr/>
            <p:nvPr/>
          </p:nvSpPr>
          <p:spPr>
            <a:xfrm>
              <a:off x="4526516" y="4797472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/>
            </a:p>
          </p:txBody>
        </p:sp>
        <p:sp>
          <p:nvSpPr>
            <p:cNvPr id="20" name="Triángulo isósceles 19">
              <a:extLst>
                <a:ext uri="{FF2B5EF4-FFF2-40B4-BE49-F238E27FC236}">
                  <a16:creationId xmlns:a16="http://schemas.microsoft.com/office/drawing/2014/main" id="{7FE679AE-48D0-4E1A-BB03-B229A03B8A98}"/>
                </a:ext>
              </a:extLst>
            </p:cNvPr>
            <p:cNvSpPr/>
            <p:nvPr/>
          </p:nvSpPr>
          <p:spPr>
            <a:xfrm>
              <a:off x="4649346" y="3651051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21" name="Triángulo isósceles 20">
              <a:extLst>
                <a:ext uri="{FF2B5EF4-FFF2-40B4-BE49-F238E27FC236}">
                  <a16:creationId xmlns:a16="http://schemas.microsoft.com/office/drawing/2014/main" id="{A0EFD581-2216-4B94-B015-8B5005DFEC14}"/>
                </a:ext>
              </a:extLst>
            </p:cNvPr>
            <p:cNvSpPr/>
            <p:nvPr/>
          </p:nvSpPr>
          <p:spPr>
            <a:xfrm>
              <a:off x="4610674" y="4062763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22" name="Triángulo isósceles 21">
              <a:extLst>
                <a:ext uri="{FF2B5EF4-FFF2-40B4-BE49-F238E27FC236}">
                  <a16:creationId xmlns:a16="http://schemas.microsoft.com/office/drawing/2014/main" id="{8F660B64-9E9F-4DDE-BE0D-7FCA7D9FE581}"/>
                </a:ext>
              </a:extLst>
            </p:cNvPr>
            <p:cNvSpPr/>
            <p:nvPr/>
          </p:nvSpPr>
          <p:spPr>
            <a:xfrm>
              <a:off x="4924578" y="3339423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23" name="Triángulo isósceles 22">
              <a:extLst>
                <a:ext uri="{FF2B5EF4-FFF2-40B4-BE49-F238E27FC236}">
                  <a16:creationId xmlns:a16="http://schemas.microsoft.com/office/drawing/2014/main" id="{F6E9EB4C-D30D-431B-8B8A-0E9F9358B424}"/>
                </a:ext>
              </a:extLst>
            </p:cNvPr>
            <p:cNvSpPr/>
            <p:nvPr/>
          </p:nvSpPr>
          <p:spPr>
            <a:xfrm>
              <a:off x="5227102" y="2809423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  <p:sp>
          <p:nvSpPr>
            <p:cNvPr id="24" name="Triángulo isósceles 23">
              <a:extLst>
                <a:ext uri="{FF2B5EF4-FFF2-40B4-BE49-F238E27FC236}">
                  <a16:creationId xmlns:a16="http://schemas.microsoft.com/office/drawing/2014/main" id="{9CC5EE39-240C-44B4-B333-149CD56804D7}"/>
                </a:ext>
              </a:extLst>
            </p:cNvPr>
            <p:cNvSpPr/>
            <p:nvPr/>
          </p:nvSpPr>
          <p:spPr>
            <a:xfrm>
              <a:off x="5324910" y="3234781"/>
              <a:ext cx="191050" cy="193091"/>
            </a:xfrm>
            <a:prstGeom prst="triangle">
              <a:avLst/>
            </a:prstGeom>
            <a:solidFill>
              <a:srgbClr val="FF0066"/>
            </a:solidFill>
            <a:ln>
              <a:solidFill>
                <a:srgbClr val="FF00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s-CO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 dirty="0"/>
            </a:p>
          </p:txBody>
        </p:sp>
      </p:grpSp>
      <p:sp>
        <p:nvSpPr>
          <p:cNvPr id="25" name="Título 1">
            <a:extLst>
              <a:ext uri="{FF2B5EF4-FFF2-40B4-BE49-F238E27FC236}">
                <a16:creationId xmlns:a16="http://schemas.microsoft.com/office/drawing/2014/main" id="{C36EC0CB-BF29-4C90-AD9C-56599DCDD9D2}"/>
              </a:ext>
            </a:extLst>
          </p:cNvPr>
          <p:cNvSpPr>
            <a:spLocks noGrp="1"/>
          </p:cNvSpPr>
          <p:nvPr/>
        </p:nvSpPr>
        <p:spPr>
          <a:xfrm>
            <a:off x="3263493" y="84912"/>
            <a:ext cx="8657890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tx1"/>
                </a:solidFill>
                <a:latin typeface="Helvetica" pitchFamily="2" charset="0"/>
                <a:ea typeface="+mj-ea"/>
                <a:cs typeface="+mj-cs"/>
              </a:defRPr>
            </a:lvl1pPr>
          </a:lstStyle>
          <a:p>
            <a:r>
              <a:rPr lang="es-CO" dirty="0">
                <a:latin typeface="Helvetica" panose="020B0604020202020204" pitchFamily="34" charset="0"/>
                <a:cs typeface="Helvetica" panose="020B0604020202020204" pitchFamily="34" charset="0"/>
              </a:rPr>
              <a:t>Circulación viral del virus de la rabia, Colombia 2009-2020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88504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FD46B67-9084-45C6-9BE1-FFA451FDB681}"/>
              </a:ext>
            </a:extLst>
          </p:cNvPr>
          <p:cNvSpPr txBox="1">
            <a:spLocks/>
          </p:cNvSpPr>
          <p:nvPr/>
        </p:nvSpPr>
        <p:spPr>
          <a:xfrm>
            <a:off x="1573005" y="96765"/>
            <a:ext cx="10044229" cy="6548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ES_tradnl" sz="4000" dirty="0">
                <a:ln w="19050">
                  <a:solidFill>
                    <a:schemeClr val="tx1"/>
                  </a:solidFill>
                </a:ln>
                <a:solidFill>
                  <a:srgbClr val="93C356"/>
                </a:solidFill>
              </a:rPr>
              <a:t>FORTALECIMIENTO DE LA VIGILANCIA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C90C2B2-4F19-492C-8D96-EE40A50E3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045" y="1144372"/>
            <a:ext cx="9968918" cy="810263"/>
          </a:xfrm>
        </p:spPr>
        <p:txBody>
          <a:bodyPr>
            <a:normAutofit/>
          </a:bodyPr>
          <a:lstStyle/>
          <a:p>
            <a:pPr algn="l"/>
            <a:r>
              <a:rPr lang="es-MX" sz="2700" dirty="0"/>
              <a:t>Búsqueda Activa Institucional</a:t>
            </a:r>
            <a:endParaRPr lang="es-CO" sz="2700" dirty="0"/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E8D5EB46-D0A9-4DC1-84F9-749CD44F384C}"/>
              </a:ext>
            </a:extLst>
          </p:cNvPr>
          <p:cNvSpPr txBox="1">
            <a:spLocks/>
          </p:cNvSpPr>
          <p:nvPr/>
        </p:nvSpPr>
        <p:spPr>
          <a:xfrm>
            <a:off x="2184633" y="2675825"/>
            <a:ext cx="2761376" cy="810263"/>
          </a:xfrm>
          <a:prstGeom prst="rect">
            <a:avLst/>
          </a:prstGeom>
          <a:ln w="57150">
            <a:solidFill>
              <a:srgbClr val="93C356"/>
            </a:solidFill>
          </a:ln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MX" sz="2700" dirty="0"/>
              <a:t>Departamentos</a:t>
            </a:r>
          </a:p>
          <a:p>
            <a:r>
              <a:rPr lang="es-MX" sz="2700" dirty="0"/>
              <a:t>Municipios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88A8BF68-FC18-4D20-84B2-AC144800A5E2}"/>
              </a:ext>
            </a:extLst>
          </p:cNvPr>
          <p:cNvSpPr txBox="1">
            <a:spLocks/>
          </p:cNvSpPr>
          <p:nvPr/>
        </p:nvSpPr>
        <p:spPr>
          <a:xfrm>
            <a:off x="6223232" y="2019604"/>
            <a:ext cx="4729873" cy="2193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s-MX" sz="2700" dirty="0"/>
          </a:p>
          <a:p>
            <a:r>
              <a:rPr lang="es-MX" sz="2700" u="sng" dirty="0">
                <a:solidFill>
                  <a:srgbClr val="FF0000"/>
                </a:solidFill>
              </a:rPr>
              <a:t>Circulación viral</a:t>
            </a:r>
          </a:p>
          <a:p>
            <a:endParaRPr lang="es-MX" sz="2700" dirty="0"/>
          </a:p>
          <a:p>
            <a:r>
              <a:rPr lang="es-MX" sz="2700" dirty="0"/>
              <a:t>Silencio Epidemiológico</a:t>
            </a:r>
          </a:p>
          <a:p>
            <a:endParaRPr lang="es-MX" sz="2700" dirty="0"/>
          </a:p>
          <a:p>
            <a:r>
              <a:rPr lang="es-MX" sz="2700" dirty="0"/>
              <a:t>Decremento en la notificación</a:t>
            </a:r>
          </a:p>
          <a:p>
            <a:endParaRPr lang="es-MX" sz="2700" dirty="0"/>
          </a:p>
        </p:txBody>
      </p:sp>
      <p:sp>
        <p:nvSpPr>
          <p:cNvPr id="2" name="Abrir llave 1">
            <a:extLst>
              <a:ext uri="{FF2B5EF4-FFF2-40B4-BE49-F238E27FC236}">
                <a16:creationId xmlns:a16="http://schemas.microsoft.com/office/drawing/2014/main" id="{C92D2F43-047C-46D9-99A9-B699BF1A0089}"/>
              </a:ext>
            </a:extLst>
          </p:cNvPr>
          <p:cNvSpPr/>
          <p:nvPr/>
        </p:nvSpPr>
        <p:spPr>
          <a:xfrm>
            <a:off x="5243119" y="2019603"/>
            <a:ext cx="852881" cy="2342671"/>
          </a:xfrm>
          <a:prstGeom prst="leftBrace">
            <a:avLst>
              <a:gd name="adj1" fmla="val 8333"/>
              <a:gd name="adj2" fmla="val 50526"/>
            </a:avLst>
          </a:prstGeom>
          <a:ln w="38100">
            <a:solidFill>
              <a:srgbClr val="93C35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41F13977-D54C-41E2-8508-D26E28E7F222}"/>
              </a:ext>
            </a:extLst>
          </p:cNvPr>
          <p:cNvSpPr txBox="1">
            <a:spLocks/>
          </p:cNvSpPr>
          <p:nvPr/>
        </p:nvSpPr>
        <p:spPr>
          <a:xfrm>
            <a:off x="3791824" y="4995391"/>
            <a:ext cx="7542631" cy="8046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altLang="es-CO" sz="4000" dirty="0">
                <a:ln w="19050">
                  <a:solidFill>
                    <a:schemeClr val="tx1"/>
                  </a:solidFill>
                </a:ln>
                <a:solidFill>
                  <a:srgbClr val="93C356"/>
                </a:solidFill>
              </a:rPr>
              <a:t>Herramienta de Seguimiento</a:t>
            </a:r>
            <a:endParaRPr lang="es-CO" sz="4000" dirty="0">
              <a:ln w="19050">
                <a:solidFill>
                  <a:schemeClr val="tx1"/>
                </a:solidFill>
              </a:ln>
              <a:solidFill>
                <a:srgbClr val="93C356"/>
              </a:solidFill>
            </a:endParaRPr>
          </a:p>
        </p:txBody>
      </p:sp>
      <p:sp>
        <p:nvSpPr>
          <p:cNvPr id="11" name="Título 1">
            <a:extLst>
              <a:ext uri="{FF2B5EF4-FFF2-40B4-BE49-F238E27FC236}">
                <a16:creationId xmlns:a16="http://schemas.microsoft.com/office/drawing/2014/main" id="{B80F5BCA-062D-44F8-9F13-F87263B230A6}"/>
              </a:ext>
            </a:extLst>
          </p:cNvPr>
          <p:cNvSpPr txBox="1">
            <a:spLocks/>
          </p:cNvSpPr>
          <p:nvPr/>
        </p:nvSpPr>
        <p:spPr>
          <a:xfrm>
            <a:off x="0" y="5165217"/>
            <a:ext cx="4033461" cy="4650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s-CO" altLang="es-CO" dirty="0"/>
              <a:t>Propuesta</a:t>
            </a:r>
            <a:endParaRPr lang="es-CO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A58F2D70-C343-446F-A251-1D794C24BF65}"/>
              </a:ext>
            </a:extLst>
          </p:cNvPr>
          <p:cNvCxnSpPr/>
          <p:nvPr/>
        </p:nvCxnSpPr>
        <p:spPr>
          <a:xfrm>
            <a:off x="3018393" y="5397738"/>
            <a:ext cx="101506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98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6482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12FA71FCFE6824CAD33B501C3F4DEA9" ma:contentTypeVersion="0" ma:contentTypeDescription="Crear nuevo documento." ma:contentTypeScope="" ma:versionID="5c0ff9131153c72c2cec0649222bae7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003a7f0c3253a501f94ede70caf17e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B2B273-A63E-490C-8603-A2556F07FD35}"/>
</file>

<file path=customXml/itemProps2.xml><?xml version="1.0" encoding="utf-8"?>
<ds:datastoreItem xmlns:ds="http://schemas.openxmlformats.org/officeDocument/2006/customXml" ds:itemID="{C339FE7E-0A9C-4F96-A14F-121A82031E22}"/>
</file>

<file path=customXml/itemProps3.xml><?xml version="1.0" encoding="utf-8"?>
<ds:datastoreItem xmlns:ds="http://schemas.openxmlformats.org/officeDocument/2006/customXml" ds:itemID="{165B63BB-F013-45FB-A59D-8572EA0EFB1A}"/>
</file>

<file path=docProps/app.xml><?xml version="1.0" encoding="utf-8"?>
<Properties xmlns="http://schemas.openxmlformats.org/officeDocument/2006/extended-properties" xmlns:vt="http://schemas.openxmlformats.org/officeDocument/2006/docPropsVTypes">
  <TotalTime>6008</TotalTime>
  <Words>132</Words>
  <Application>Microsoft Office PowerPoint</Application>
  <PresentationFormat>Panorámica</PresentationFormat>
  <Paragraphs>33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</vt:lpstr>
      <vt:lpstr>Tema de Office</vt:lpstr>
      <vt:lpstr>  TALLER DE VIGILANCIA: Retos para la vigilancia en tiempos de Covid-19.  EXPOSICIÓN RABICA</vt:lpstr>
      <vt:lpstr>Comportamiento notificación de casos de APTR Colombia 2018 - 2020 </vt:lpstr>
      <vt:lpstr>Valor predictivo positivo</vt:lpstr>
      <vt:lpstr>Presentación de PowerPoint</vt:lpstr>
      <vt:lpstr>Búsqueda Activa Institucional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Catalina Maria Cruz Rodriguez</dc:creator>
  <cp:lastModifiedBy>Yenny Zulima Vasquez Alejo</cp:lastModifiedBy>
  <cp:revision>570</cp:revision>
  <dcterms:created xsi:type="dcterms:W3CDTF">2020-02-04T17:00:47Z</dcterms:created>
  <dcterms:modified xsi:type="dcterms:W3CDTF">2020-10-14T12:21:37Z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0x010100612FA71FCFE6824CAD33B501C3F4DEA9</vt:lpwstr>
  </property>
</Properties>
</file>